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6" r:id="rId3"/>
    <p:sldMasterId id="214748369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70" r:id="rId6"/>
    <p:sldId id="271" r:id="rId7"/>
    <p:sldId id="284" r:id="rId8"/>
    <p:sldId id="285" r:id="rId9"/>
    <p:sldId id="258" r:id="rId10"/>
    <p:sldId id="282" r:id="rId11"/>
    <p:sldId id="273" r:id="rId12"/>
    <p:sldId id="275" r:id="rId13"/>
    <p:sldId id="276" r:id="rId14"/>
    <p:sldId id="277" r:id="rId15"/>
    <p:sldId id="278" r:id="rId16"/>
    <p:sldId id="279" r:id="rId17"/>
    <p:sldId id="280" r:id="rId18"/>
    <p:sldId id="264" r:id="rId19"/>
  </p:sldIdLst>
  <p:sldSz cx="9144000" cy="6858000" type="screen4x3"/>
  <p:notesSz cx="6797675" cy="9928225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C798"/>
    <a:srgbClr val="EC821C"/>
    <a:srgbClr val="156734"/>
    <a:srgbClr val="762123"/>
    <a:srgbClr val="156635"/>
    <a:srgbClr val="CBF5DC"/>
    <a:srgbClr val="93E9B6"/>
    <a:srgbClr val="E49C9E"/>
    <a:srgbClr val="156834"/>
    <a:srgbClr val="DA7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3381" autoAdjust="0"/>
  </p:normalViewPr>
  <p:slideViewPr>
    <p:cSldViewPr>
      <p:cViewPr>
        <p:scale>
          <a:sx n="78" d="100"/>
          <a:sy n="78" d="100"/>
        </p:scale>
        <p:origin x="-2574" y="-7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ESA Africa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2070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156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546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694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125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214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56D1BC0-ECFC-462C-8263-BDE060C28324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3/14/2014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9E448CD-C5B5-4B97-85D4-7EA70B8851A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8258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30114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>
              <a:extLst/>
            </a:blip>
            <a:srcRect/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710082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087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89002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06855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9072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5092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65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 userDrawn="1"/>
        </p:nvSpPr>
        <p:spPr bwMode="auto">
          <a:xfrm>
            <a:off x="0" y="3048000"/>
            <a:ext cx="9144000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i="1">
                <a:solidFill>
                  <a:srgbClr val="156734"/>
                </a:solidFill>
                <a:latin typeface="Calibri" pitchFamily="34" charset="0"/>
              </a:rPr>
              <a:t>Africa Research in Sustainable Intensification for the Next Generation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400">
                <a:solidFill>
                  <a:srgbClr val="156734"/>
                </a:solidFill>
                <a:latin typeface="Calibri" pitchFamily="34" charset="0"/>
              </a:rPr>
              <a:t>africa-rising.net</a:t>
            </a:r>
            <a:endParaRPr lang="en-US" sz="4400" b="1" i="1">
              <a:solidFill>
                <a:srgbClr val="156734"/>
              </a:solidFill>
              <a:latin typeface="Calibri" pitchFamily="34" charset="0"/>
            </a:endParaRPr>
          </a:p>
        </p:txBody>
      </p:sp>
      <p:grpSp>
        <p:nvGrpSpPr>
          <p:cNvPr id="3" name="Group 4"/>
          <p:cNvGrpSpPr>
            <a:grpSpLocks/>
          </p:cNvGrpSpPr>
          <p:nvPr userDrawn="1"/>
        </p:nvGrpSpPr>
        <p:grpSpPr bwMode="auto">
          <a:xfrm>
            <a:off x="1182688" y="5486400"/>
            <a:ext cx="7086600" cy="857250"/>
            <a:chOff x="1451698" y="5798343"/>
            <a:chExt cx="5863502" cy="709613"/>
          </a:xfrm>
        </p:grpSpPr>
        <p:pic>
          <p:nvPicPr>
            <p:cNvPr id="4" name="Picture 3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1189038" y="6543675"/>
            <a:ext cx="7686675" cy="230188"/>
            <a:chOff x="1066800" y="6543986"/>
            <a:chExt cx="7305540" cy="229893"/>
          </a:xfrm>
        </p:grpSpPr>
        <p:sp>
          <p:nvSpPr>
            <p:cNvPr id="8" name="TextBox 6"/>
            <p:cNvSpPr txBox="1">
              <a:spLocks noChangeArrowheads="1"/>
            </p:cNvSpPr>
            <p:nvPr/>
          </p:nvSpPr>
          <p:spPr bwMode="auto">
            <a:xfrm>
              <a:off x="1676349" y="6543986"/>
              <a:ext cx="6695991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 smtClean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 smtClean="0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 smtClean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 smtClean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9" name="Picture 10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11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17898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 userDrawn="1"/>
        </p:nvSpPr>
        <p:spPr bwMode="auto">
          <a:xfrm>
            <a:off x="0" y="3048000"/>
            <a:ext cx="9144000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i="1">
                <a:solidFill>
                  <a:srgbClr val="156734"/>
                </a:solidFill>
                <a:latin typeface="Calibri" pitchFamily="34" charset="0"/>
              </a:rPr>
              <a:t>Africa Research in Sustainable Intensification for the Next Generation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400">
                <a:solidFill>
                  <a:srgbClr val="156734"/>
                </a:solidFill>
                <a:latin typeface="Calibri" pitchFamily="34" charset="0"/>
              </a:rPr>
              <a:t>africa-rising.net</a:t>
            </a:r>
            <a:endParaRPr lang="en-US" sz="4400" b="1" i="1">
              <a:solidFill>
                <a:srgbClr val="156734"/>
              </a:solidFill>
              <a:latin typeface="Calibri" pitchFamily="34" charset="0"/>
            </a:endParaRPr>
          </a:p>
        </p:txBody>
      </p:sp>
      <p:grpSp>
        <p:nvGrpSpPr>
          <p:cNvPr id="3" name="Group 4"/>
          <p:cNvGrpSpPr>
            <a:grpSpLocks/>
          </p:cNvGrpSpPr>
          <p:nvPr userDrawn="1"/>
        </p:nvGrpSpPr>
        <p:grpSpPr bwMode="auto">
          <a:xfrm>
            <a:off x="1182688" y="5486400"/>
            <a:ext cx="7086600" cy="857250"/>
            <a:chOff x="1451698" y="5798343"/>
            <a:chExt cx="5863502" cy="709613"/>
          </a:xfrm>
        </p:grpSpPr>
        <p:pic>
          <p:nvPicPr>
            <p:cNvPr id="4" name="Picture 3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1189038" y="6543675"/>
            <a:ext cx="7686675" cy="230188"/>
            <a:chOff x="1066800" y="6543986"/>
            <a:chExt cx="7305540" cy="229893"/>
          </a:xfrm>
        </p:grpSpPr>
        <p:sp>
          <p:nvSpPr>
            <p:cNvPr id="8" name="TextBox 6"/>
            <p:cNvSpPr txBox="1">
              <a:spLocks noChangeArrowheads="1"/>
            </p:cNvSpPr>
            <p:nvPr/>
          </p:nvSpPr>
          <p:spPr bwMode="auto">
            <a:xfrm>
              <a:off x="1676349" y="6543986"/>
              <a:ext cx="6695991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 smtClean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 smtClean="0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 smtClean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 smtClean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9" name="Picture 10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11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7547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56D1BC0-ECFC-462C-8263-BDE060C28324}" type="datetimeFigureOut">
              <a:rPr lang="en-US"/>
              <a:pPr>
                <a:defRPr/>
              </a:pPr>
              <a:t>3/14/2014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9E448CD-C5B5-4B97-85D4-7EA70B8851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24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2070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>
              <a:extLst/>
            </a:blip>
            <a:srcRect/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01133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2070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  <p:sldLayoutId id="2147483682" r:id="rId7"/>
    <p:sldLayoutId id="2147483683" r:id="rId8"/>
    <p:sldLayoutId id="2147483684" r:id="rId9"/>
    <p:sldLayoutId id="2147483685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9712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Insert picture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51816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7165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7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18.jpeg"/><Relationship Id="rId10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43000" y="2057400"/>
            <a:ext cx="7124700" cy="1143000"/>
          </a:xfrm>
        </p:spPr>
        <p:txBody>
          <a:bodyPr/>
          <a:lstStyle/>
          <a:p>
            <a:pPr lvl="0" fontAlgn="base">
              <a:spcAft>
                <a:spcPct val="0"/>
              </a:spcAft>
            </a:pPr>
            <a:r>
              <a:rPr lang="en-GB" sz="3000" dirty="0">
                <a:solidFill>
                  <a:srgbClr val="EC821C"/>
                </a:solidFill>
                <a:latin typeface="Calibri"/>
              </a:rPr>
              <a:t>a multi-discipline effort to provide options for sustainable intensification of African smallholder farming systems</a:t>
            </a:r>
          </a:p>
          <a:p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71600" y="4419600"/>
            <a:ext cx="6858000" cy="1219200"/>
          </a:xfrm>
        </p:spPr>
        <p:txBody>
          <a:bodyPr/>
          <a:lstStyle/>
          <a:p>
            <a:pPr marL="628650" lvl="0" indent="-514350" fontAlgn="base">
              <a:spcAft>
                <a:spcPct val="0"/>
              </a:spcAft>
              <a:defRPr/>
            </a:pPr>
            <a:r>
              <a:rPr lang="en-US" sz="1600" b="1" i="1" dirty="0">
                <a:solidFill>
                  <a:srgbClr val="C00000"/>
                </a:solidFill>
                <a:latin typeface="Calibri"/>
              </a:rPr>
              <a:t>Ben </a:t>
            </a:r>
            <a:r>
              <a:rPr lang="en-US" sz="1600" b="1" i="1" dirty="0" smtClean="0">
                <a:solidFill>
                  <a:srgbClr val="C00000"/>
                </a:solidFill>
                <a:latin typeface="Calibri"/>
              </a:rPr>
              <a:t>Lukuyu</a:t>
            </a:r>
            <a:r>
              <a:rPr lang="en-US" sz="1600" b="1" i="1" baseline="30000" dirty="0" smtClean="0">
                <a:solidFill>
                  <a:srgbClr val="C00000"/>
                </a:solidFill>
                <a:latin typeface="Calibri"/>
              </a:rPr>
              <a:t>2</a:t>
            </a:r>
            <a:r>
              <a:rPr lang="en-US" sz="1600" b="1" i="1" dirty="0" smtClean="0">
                <a:solidFill>
                  <a:srgbClr val="C00000"/>
                </a:solidFill>
                <a:latin typeface="Calibri"/>
              </a:rPr>
              <a:t>, </a:t>
            </a:r>
            <a:r>
              <a:rPr lang="en-US" sz="1600" b="1" i="1" dirty="0">
                <a:solidFill>
                  <a:srgbClr val="C00000"/>
                </a:solidFill>
                <a:latin typeface="Calibri"/>
              </a:rPr>
              <a:t>Adebayo </a:t>
            </a:r>
            <a:r>
              <a:rPr lang="en-US" sz="1600" b="1" i="1" dirty="0" smtClean="0">
                <a:solidFill>
                  <a:srgbClr val="C00000"/>
                </a:solidFill>
                <a:latin typeface="Calibri"/>
              </a:rPr>
              <a:t>Abass</a:t>
            </a:r>
            <a:r>
              <a:rPr lang="en-US" sz="1600" b="1" i="1" baseline="30000" dirty="0" smtClean="0">
                <a:solidFill>
                  <a:srgbClr val="C00000"/>
                </a:solidFill>
                <a:latin typeface="Calibri"/>
              </a:rPr>
              <a:t>1</a:t>
            </a:r>
            <a:r>
              <a:rPr lang="en-US" sz="1600" b="1" i="1" dirty="0" smtClean="0">
                <a:solidFill>
                  <a:srgbClr val="C00000"/>
                </a:solidFill>
                <a:latin typeface="Calibri"/>
              </a:rPr>
              <a:t>, </a:t>
            </a:r>
            <a:r>
              <a:rPr lang="en-US" sz="1600" b="1" i="1" dirty="0" err="1">
                <a:solidFill>
                  <a:srgbClr val="C00000"/>
                </a:solidFill>
                <a:latin typeface="Calibri"/>
              </a:rPr>
              <a:t>Mateete</a:t>
            </a:r>
            <a:r>
              <a:rPr lang="en-US" sz="1600" b="1" i="1" dirty="0">
                <a:solidFill>
                  <a:srgbClr val="C00000"/>
                </a:solidFill>
                <a:latin typeface="Calibri"/>
              </a:rPr>
              <a:t> </a:t>
            </a:r>
            <a:r>
              <a:rPr lang="en-US" sz="1600" b="1" i="1" dirty="0" smtClean="0">
                <a:solidFill>
                  <a:srgbClr val="C00000"/>
                </a:solidFill>
                <a:latin typeface="Calibri"/>
              </a:rPr>
              <a:t>Bekunda</a:t>
            </a:r>
            <a:r>
              <a:rPr lang="en-US" sz="1600" b="1" i="1" baseline="30000" dirty="0" smtClean="0">
                <a:solidFill>
                  <a:srgbClr val="C00000"/>
                </a:solidFill>
                <a:latin typeface="Calibri"/>
              </a:rPr>
              <a:t>1</a:t>
            </a:r>
            <a:endParaRPr lang="en-US" sz="1600" b="1" i="1" baseline="30000" dirty="0">
              <a:solidFill>
                <a:srgbClr val="C00000"/>
              </a:solidFill>
              <a:latin typeface="Calibri"/>
            </a:endParaRPr>
          </a:p>
          <a:p>
            <a:pPr marL="628650" lvl="0" indent="-514350" fontAlgn="base">
              <a:spcAft>
                <a:spcPct val="0"/>
              </a:spcAft>
              <a:defRPr/>
            </a:pPr>
            <a:r>
              <a:rPr lang="en-US" sz="1200" i="1" dirty="0">
                <a:solidFill>
                  <a:prstClr val="black"/>
                </a:solidFill>
                <a:latin typeface="Calibri"/>
              </a:rPr>
              <a:t>1- International Institute of Tropical Agriculture </a:t>
            </a:r>
            <a:endParaRPr lang="en-US" sz="1200" i="1" dirty="0" smtClean="0">
              <a:solidFill>
                <a:prstClr val="black"/>
              </a:solidFill>
              <a:latin typeface="Calibri"/>
            </a:endParaRPr>
          </a:p>
          <a:p>
            <a:pPr marL="628650" lvl="0" indent="-514350" fontAlgn="base">
              <a:spcAft>
                <a:spcPct val="0"/>
              </a:spcAft>
              <a:defRPr/>
            </a:pPr>
            <a:r>
              <a:rPr lang="en-US" sz="1200" i="1" dirty="0">
                <a:solidFill>
                  <a:prstClr val="black"/>
                </a:solidFill>
                <a:latin typeface="Calibri"/>
              </a:rPr>
              <a:t>2-International </a:t>
            </a:r>
            <a:r>
              <a:rPr lang="en-US" sz="1200" i="1" dirty="0" smtClean="0">
                <a:solidFill>
                  <a:prstClr val="black"/>
                </a:solidFill>
                <a:latin typeface="Calibri"/>
              </a:rPr>
              <a:t> Livestock Research Institute </a:t>
            </a:r>
          </a:p>
          <a:p>
            <a:pPr marL="628650" lvl="0" indent="-514350" fontAlgn="base">
              <a:spcAft>
                <a:spcPct val="0"/>
              </a:spcAft>
              <a:defRPr/>
            </a:pPr>
            <a:endParaRPr lang="en-US" sz="1200" i="1" dirty="0" smtClean="0">
              <a:solidFill>
                <a:prstClr val="black"/>
              </a:solidFill>
              <a:latin typeface="Calibri"/>
            </a:endParaRPr>
          </a:p>
          <a:p>
            <a:pPr marL="628650" lvl="0" indent="-514350" fontAlgn="base">
              <a:spcAft>
                <a:spcPct val="0"/>
              </a:spcAft>
              <a:defRPr/>
            </a:pP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Speed 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Calibri"/>
              </a:rPr>
              <a:t>Dating Presentation, CGIAR Consortium Board Meeting</a:t>
            </a:r>
          </a:p>
          <a:p>
            <a:pPr marL="0" lvl="0" indent="-514350" fontAlgn="base">
              <a:spcBef>
                <a:spcPts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Calibri"/>
              </a:rPr>
              <a:t>Dar </a:t>
            </a:r>
            <a:r>
              <a:rPr lang="en-US" sz="1400" dirty="0" err="1">
                <a:solidFill>
                  <a:schemeClr val="accent4">
                    <a:lumMod val="75000"/>
                  </a:schemeClr>
                </a:solidFill>
                <a:latin typeface="Calibri"/>
              </a:rPr>
              <a:t>es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Calibri"/>
              </a:rPr>
              <a:t> Salaam. 18 March 2014</a:t>
            </a:r>
            <a:r>
              <a:rPr lang="en-US" sz="1600" i="1" dirty="0">
                <a:solidFill>
                  <a:schemeClr val="accent4">
                    <a:lumMod val="75000"/>
                  </a:schemeClr>
                </a:solidFill>
                <a:latin typeface="Calibri"/>
              </a:rPr>
              <a:t>.</a:t>
            </a:r>
          </a:p>
          <a:p>
            <a:pPr marL="628650" lvl="0" indent="-514350" algn="l" fontAlgn="base">
              <a:spcAft>
                <a:spcPct val="0"/>
              </a:spcAft>
              <a:defRPr/>
            </a:pPr>
            <a:endParaRPr lang="en-US" sz="1600" i="1" dirty="0">
              <a:solidFill>
                <a:prstClr val="black"/>
              </a:solidFill>
              <a:latin typeface="Calibri"/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" y="762000"/>
            <a:ext cx="7126287" cy="120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1125538"/>
            <a:ext cx="8964612" cy="93503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Achievements to date:  Results from situation analysis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i="1" dirty="0" smtClean="0">
                <a:solidFill>
                  <a:schemeClr val="tx1"/>
                </a:solidFill>
              </a:rPr>
              <a:t>1. The systems are dominated by crop production</a:t>
            </a:r>
            <a:endParaRPr lang="en-US" sz="2800" i="1" dirty="0">
              <a:solidFill>
                <a:schemeClr val="tx1"/>
              </a:solidFill>
            </a:endParaRP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1125538" y="5257800"/>
            <a:ext cx="2711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/>
              <a:t>Contribution to livelihood</a:t>
            </a:r>
          </a:p>
        </p:txBody>
      </p:sp>
      <p:sp>
        <p:nvSpPr>
          <p:cNvPr id="14342" name="TextBox 2"/>
          <p:cNvSpPr txBox="1">
            <a:spLocks noChangeArrowheads="1"/>
          </p:cNvSpPr>
          <p:nvPr/>
        </p:nvSpPr>
        <p:spPr bwMode="auto">
          <a:xfrm>
            <a:off x="250825" y="5826125"/>
            <a:ext cx="8567738" cy="369888"/>
          </a:xfrm>
          <a:prstGeom prst="rect">
            <a:avLst/>
          </a:prstGeom>
          <a:solidFill>
            <a:schemeClr val="bg2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/>
              <a:t>Area committed to forage production is on average 0.04 ha per household only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86012"/>
            <a:ext cx="3980433" cy="294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243932"/>
            <a:ext cx="4681537" cy="3316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89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1268413"/>
            <a:ext cx="4403725" cy="1143000"/>
          </a:xfrm>
        </p:spPr>
        <p:txBody>
          <a:bodyPr/>
          <a:lstStyle/>
          <a:p>
            <a:pPr>
              <a:defRPr/>
            </a:pPr>
            <a:r>
              <a:rPr lang="en-US" sz="2800" i="1" dirty="0" smtClean="0">
                <a:solidFill>
                  <a:schemeClr val="tx1"/>
                </a:solidFill>
              </a:rPr>
              <a:t>2. The cattle are hungry and the land is degrading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15363" name="Text Placeholder 4"/>
          <p:cNvSpPr>
            <a:spLocks noGrp="1"/>
          </p:cNvSpPr>
          <p:nvPr>
            <p:ph type="body" sz="quarter" idx="4294967295"/>
          </p:nvPr>
        </p:nvSpPr>
        <p:spPr bwMode="auto">
          <a:xfrm>
            <a:off x="250825" y="2276475"/>
            <a:ext cx="5184775" cy="432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The cattle are underfed most of the time (40% wet season; 80% dry season)</a:t>
            </a:r>
          </a:p>
          <a:p>
            <a:r>
              <a:rPr lang="en-US" smtClean="0"/>
              <a:t>There is poor storage, processing and utilization of  crop residues</a:t>
            </a:r>
          </a:p>
          <a:p>
            <a:r>
              <a:rPr lang="en-US" smtClean="0"/>
              <a:t>There is some fodder trading especially of crop residues happening at small scale</a:t>
            </a:r>
          </a:p>
          <a:p>
            <a:r>
              <a:rPr lang="en-US" smtClean="0"/>
              <a:t>There is lack of information about  fodder, feeds and feeding</a:t>
            </a:r>
          </a:p>
          <a:p>
            <a:r>
              <a:rPr lang="en-US" smtClean="0"/>
              <a:t>There is evidence of land degradation  due to overgrazing of community and public land.</a:t>
            </a:r>
          </a:p>
          <a:p>
            <a:endParaRPr lang="en-US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538" y="4973638"/>
            <a:ext cx="2454275" cy="183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125538"/>
            <a:ext cx="2447925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068638"/>
            <a:ext cx="2452687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699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59113" y="692150"/>
            <a:ext cx="6048375" cy="7207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rgbClr val="FF0000"/>
                </a:solidFill>
              </a:rPr>
              <a:t>Prioritized </a:t>
            </a:r>
            <a:r>
              <a:rPr lang="en-US" sz="4000" dirty="0">
                <a:solidFill>
                  <a:srgbClr val="FF0000"/>
                </a:solidFill>
              </a:rPr>
              <a:t>i</a:t>
            </a:r>
            <a:r>
              <a:rPr lang="en-US" sz="4000" dirty="0" smtClean="0">
                <a:solidFill>
                  <a:srgbClr val="FF0000"/>
                </a:solidFill>
              </a:rPr>
              <a:t>ntervention niches</a:t>
            </a:r>
            <a:endParaRPr lang="en-US" sz="4000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7950" y="1341438"/>
          <a:ext cx="8928100" cy="5469139"/>
        </p:xfrm>
        <a:graphic>
          <a:graphicData uri="http://schemas.openxmlformats.org/drawingml/2006/table">
            <a:tbl>
              <a:tblPr firstRow="1" firstCol="1" bandRow="1"/>
              <a:tblGrid>
                <a:gridCol w="3234579"/>
                <a:gridCol w="5693521"/>
              </a:tblGrid>
              <a:tr h="3154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Potential niches</a:t>
                      </a:r>
                      <a:endParaRPr lang="en-US" sz="18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Rationale</a:t>
                      </a:r>
                      <a:endParaRPr lang="en-US" sz="18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909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1. Fodder  </a:t>
                      </a:r>
                      <a:r>
                        <a:rPr lang="en-US" sz="1800" dirty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banks</a:t>
                      </a:r>
                      <a:endParaRPr lang="en-US" sz="1800" dirty="0"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800" dirty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Demonstrate the impact of committing planted fodder to livestock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(farmers can realize benefits quickly)</a:t>
                      </a: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1818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2. Planting </a:t>
                      </a:r>
                      <a:r>
                        <a:rPr lang="en-US" sz="1800" dirty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fodder on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field boundaries </a:t>
                      </a:r>
                      <a:r>
                        <a:rPr lang="en-US" sz="1800" dirty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and soil conservation structures</a:t>
                      </a:r>
                      <a:endParaRPr lang="en-US" sz="1800" dirty="0"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800" dirty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This intervention suits farmers who face land and water constraints.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Maximizes land use, strengthens soil against erosion </a:t>
                      </a:r>
                      <a:r>
                        <a:rPr lang="en-US" sz="1800" dirty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and retains sub surface water for crops (efficient water use). </a:t>
                      </a: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7273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3. Intercropping </a:t>
                      </a:r>
                      <a:r>
                        <a:rPr lang="en-US" sz="1800" dirty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cereals with forages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(Cereals/forage legumes or planted fodder/forage legumes) that add nitrogen to the soil.</a:t>
                      </a:r>
                      <a:endParaRPr lang="en-US" sz="1800" dirty="0"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800" dirty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Where land is scarce intercropping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option is </a:t>
                      </a:r>
                      <a:r>
                        <a:rPr lang="en-US" sz="1800" dirty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one way of spatially integrating fodder into intensive farming systems.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Is an entry point of </a:t>
                      </a:r>
                      <a:r>
                        <a:rPr lang="en-US" sz="1800" dirty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introducing forages into existing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systems and forms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a </a:t>
                      </a:r>
                      <a:r>
                        <a:rPr lang="en-US" sz="1800" dirty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basis of studying potential benefits of introducing forages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on </a:t>
                      </a:r>
                      <a:r>
                        <a:rPr lang="en-US" sz="1800" dirty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land management</a:t>
                      </a:r>
                      <a:endParaRPr lang="en-US" sz="1800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6364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 smtClean="0">
                          <a:effectLst/>
                          <a:latin typeface="+mn-lt"/>
                          <a:cs typeface="Times New Roman" pitchFamily="18" charset="0"/>
                        </a:rPr>
                        <a:t>4. Community fodder nurseries</a:t>
                      </a:r>
                      <a:endParaRPr lang="en-US" sz="1800" dirty="0"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  <a:cs typeface="Times New Roman" pitchFamily="18" charset="0"/>
                        </a:rPr>
                        <a:t>For sustainable adoption of the technologies enhancing access to forage seed through establishment of community forage nurseries is essential. </a:t>
                      </a: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119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5. Introduction of feed processing</a:t>
                      </a:r>
                      <a:endParaRPr lang="en-US" sz="1800" dirty="0"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  <a:cs typeface="Times New Roman" pitchFamily="18" charset="0"/>
                        </a:rPr>
                        <a:t>Increase the feed value of crop residues and eventual return to the soil as quality manure</a:t>
                      </a: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422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8507413" cy="40386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Bulking plots for planting materials set up at LITA, </a:t>
            </a:r>
            <a:r>
              <a:rPr lang="en-US" dirty="0" err="1" smtClean="0"/>
              <a:t>Tengeru</a:t>
            </a:r>
            <a:r>
              <a:rPr lang="en-US" dirty="0" smtClean="0"/>
              <a:t>, </a:t>
            </a:r>
            <a:r>
              <a:rPr lang="en-US" dirty="0" err="1" smtClean="0"/>
              <a:t>Arusha</a:t>
            </a:r>
            <a:r>
              <a:rPr lang="en-US" dirty="0" smtClean="0"/>
              <a:t>. </a:t>
            </a:r>
            <a:r>
              <a:rPr lang="en-US" sz="1900" dirty="0" smtClean="0"/>
              <a:t>(16 different species of improved fodder (grasses and legumes)</a:t>
            </a:r>
          </a:p>
          <a:p>
            <a:pPr>
              <a:defRPr/>
            </a:pPr>
            <a:r>
              <a:rPr lang="en-US" dirty="0" smtClean="0"/>
              <a:t>Participatory action research trial designs representing these forage species and niches have been installed on 9 farms in 3 villages of </a:t>
            </a:r>
            <a:r>
              <a:rPr lang="en-US" dirty="0" err="1" smtClean="0"/>
              <a:t>Babati</a:t>
            </a:r>
            <a:r>
              <a:rPr lang="en-US" dirty="0" smtClean="0"/>
              <a:t> district.</a:t>
            </a:r>
          </a:p>
          <a:p>
            <a:pPr>
              <a:defRPr/>
            </a:pPr>
            <a:r>
              <a:rPr lang="en-US" dirty="0"/>
              <a:t>Three </a:t>
            </a:r>
            <a:r>
              <a:rPr lang="en-US" dirty="0" smtClean="0"/>
              <a:t>community </a:t>
            </a:r>
            <a:r>
              <a:rPr lang="en-US" dirty="0"/>
              <a:t>fodder nurseries </a:t>
            </a:r>
            <a:r>
              <a:rPr lang="en-US" dirty="0" smtClean="0"/>
              <a:t>have been set up in each of the three villages and will double up as a learning platform for farmers</a:t>
            </a:r>
          </a:p>
          <a:p>
            <a:pPr>
              <a:defRPr/>
            </a:pPr>
            <a:r>
              <a:rPr lang="en-US" dirty="0" smtClean="0"/>
              <a:t>Small scale mobile forage choppers purchased for feed processing trials after harvest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17411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457200" y="1295400"/>
            <a:ext cx="8435975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FF0000"/>
                </a:solidFill>
              </a:rPr>
              <a:t>Validation of technologies</a:t>
            </a:r>
          </a:p>
        </p:txBody>
      </p:sp>
    </p:spTree>
    <p:extLst>
      <p:ext uri="{BB962C8B-B14F-4D97-AF65-F5344CB8AC3E}">
        <p14:creationId xmlns:p14="http://schemas.microsoft.com/office/powerpoint/2010/main" val="95210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Placeholder 3"/>
          <p:cNvSpPr>
            <a:spLocks noGrp="1"/>
          </p:cNvSpPr>
          <p:nvPr>
            <p:ph type="body" sz="quarter" idx="12"/>
          </p:nvPr>
        </p:nvSpPr>
        <p:spPr bwMode="auto">
          <a:xfrm>
            <a:off x="457200" y="2514600"/>
            <a:ext cx="8507413" cy="403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At least two forage ‘best fit’ species suitable for target niches identified in different farming systems</a:t>
            </a:r>
          </a:p>
          <a:p>
            <a:r>
              <a:rPr lang="en-US" smtClean="0"/>
              <a:t>A package for integrating forages in existing system formulated and delivered to farmers and extensionists</a:t>
            </a:r>
          </a:p>
          <a:p>
            <a:r>
              <a:rPr lang="en-US" smtClean="0"/>
              <a:t>A package for processing and utilizing crop residues described and delivered to farmers and extensionists</a:t>
            </a:r>
          </a:p>
          <a:p>
            <a:r>
              <a:rPr lang="en-US" smtClean="0"/>
              <a:t>A verified impact of these trials on soil, water and nutrient cycles on farmers fields</a:t>
            </a:r>
          </a:p>
        </p:txBody>
      </p:sp>
      <p:sp>
        <p:nvSpPr>
          <p:cNvPr id="18435" name="Text Placeholder 2"/>
          <p:cNvSpPr>
            <a:spLocks noGrp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FF0000"/>
                </a:solidFill>
              </a:rPr>
              <a:t>Expected outputs</a:t>
            </a:r>
          </a:p>
        </p:txBody>
      </p:sp>
    </p:spTree>
    <p:extLst>
      <p:ext uri="{BB962C8B-B14F-4D97-AF65-F5344CB8AC3E}">
        <p14:creationId xmlns:p14="http://schemas.microsoft.com/office/powerpoint/2010/main" val="122979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99905" y="2286000"/>
            <a:ext cx="7620000" cy="1143000"/>
          </a:xfrm>
        </p:spPr>
        <p:txBody>
          <a:bodyPr/>
          <a:lstStyle/>
          <a:p>
            <a:pPr marL="342900" lvl="0" indent="-228600" algn="ctr">
              <a:spcBef>
                <a:spcPct val="20000"/>
              </a:spcBef>
            </a:pPr>
            <a:r>
              <a:rPr lang="en-GB" sz="2200" i="1" spc="0" dirty="0">
                <a:solidFill>
                  <a:srgbClr val="156734"/>
                </a:solidFill>
                <a:latin typeface="Calibri"/>
                <a:ea typeface="+mn-ea"/>
                <a:cs typeface="+mn-cs"/>
              </a:rPr>
              <a:t>Africa Research in Sustainable Intensification for the Next Generation</a:t>
            </a:r>
            <a:br>
              <a:rPr lang="en-GB" sz="2200" i="1" spc="0" dirty="0">
                <a:solidFill>
                  <a:srgbClr val="156734"/>
                </a:solidFill>
                <a:latin typeface="Calibri"/>
                <a:ea typeface="+mn-ea"/>
                <a:cs typeface="+mn-cs"/>
              </a:rPr>
            </a:br>
            <a:r>
              <a:rPr lang="en-GB" sz="4400" spc="0" dirty="0">
                <a:solidFill>
                  <a:srgbClr val="156734"/>
                </a:solidFill>
                <a:latin typeface="Calibri"/>
                <a:ea typeface="+mn-ea"/>
                <a:cs typeface="+mn-cs"/>
              </a:rPr>
              <a:t>africa-rising.net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819782"/>
            <a:ext cx="685800" cy="75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751" y="5867781"/>
            <a:ext cx="709613" cy="70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1" descr="P:\logos\c\cimmyt\CIMMYT 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139" y="5057502"/>
            <a:ext cx="960835" cy="72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P:\logos\i\ifpri\IFPRI_Logo_Standar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117" y="5858027"/>
            <a:ext cx="391511" cy="70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P:\logos\i\ICRISAT\icrisat-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905" y="6036725"/>
            <a:ext cx="1507513" cy="56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AVRDC – The World Vegetable Center — avrdc.or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856"/>
          <a:stretch/>
        </p:blipFill>
        <p:spPr bwMode="auto">
          <a:xfrm>
            <a:off x="1066800" y="5148535"/>
            <a:ext cx="1967073" cy="53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P:\logos\i\iita\IITA_regular-sienna_with slogan (2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444892"/>
            <a:ext cx="1123217" cy="56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553" y="5191403"/>
            <a:ext cx="1569447" cy="675997"/>
          </a:xfrm>
          <a:prstGeom prst="rect">
            <a:avLst/>
          </a:prstGeom>
        </p:spPr>
      </p:pic>
      <p:sp>
        <p:nvSpPr>
          <p:cNvPr id="16" name="Text Placeholder 2"/>
          <p:cNvSpPr txBox="1">
            <a:spLocks/>
          </p:cNvSpPr>
          <p:nvPr/>
        </p:nvSpPr>
        <p:spPr bwMode="auto">
          <a:xfrm>
            <a:off x="755650" y="836613"/>
            <a:ext cx="7681913" cy="143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600" smtClean="0">
                <a:latin typeface="Brush Script MT" pitchFamily="66" charset="0"/>
              </a:rPr>
              <a:t>Thank you</a:t>
            </a:r>
            <a:endParaRPr lang="en-US" sz="9600" dirty="0" smtClean="0">
              <a:latin typeface="Brus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52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6200" y="1371600"/>
            <a:ext cx="8991600" cy="838200"/>
          </a:xfrm>
        </p:spPr>
        <p:txBody>
          <a:bodyPr/>
          <a:lstStyle/>
          <a:p>
            <a:r>
              <a:rPr lang="en-US" sz="3600" dirty="0">
                <a:solidFill>
                  <a:srgbClr val="C00000"/>
                </a:solidFill>
              </a:rPr>
              <a:t>A Program of the Feed the Future Init</a:t>
            </a:r>
            <a:r>
              <a:rPr lang="en-US" sz="3600" dirty="0"/>
              <a:t>iative</a:t>
            </a:r>
          </a:p>
          <a:p>
            <a:endParaRPr lang="en-US" sz="3600" dirty="0"/>
          </a:p>
        </p:txBody>
      </p:sp>
      <p:sp>
        <p:nvSpPr>
          <p:cNvPr id="3" name="Text Placeholder 1"/>
          <p:cNvSpPr txBox="1">
            <a:spLocks/>
          </p:cNvSpPr>
          <p:nvPr/>
        </p:nvSpPr>
        <p:spPr bwMode="auto">
          <a:xfrm>
            <a:off x="457200" y="2133600"/>
            <a:ext cx="4402138" cy="439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smtClean="0"/>
              <a:t>Goal: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smtClean="0">
                <a:solidFill>
                  <a:srgbClr val="000000"/>
                </a:solidFill>
              </a:rPr>
              <a:t>Create pathways out of hunger and poverty for smallholder families through sustainably intensified farming systems </a:t>
            </a:r>
            <a:endParaRPr lang="en-US" sz="2000" smtClean="0"/>
          </a:p>
          <a:p>
            <a:pPr lvl="1">
              <a:buFont typeface="Arial" pitchFamily="34" charset="0"/>
              <a:buNone/>
            </a:pPr>
            <a:endParaRPr lang="en-GB" sz="2000" smtClean="0"/>
          </a:p>
          <a:p>
            <a:r>
              <a:rPr lang="en-GB" sz="2400" b="1" smtClean="0"/>
              <a:t>Three Research Themes:</a:t>
            </a:r>
          </a:p>
          <a:p>
            <a:pPr lvl="1">
              <a:buFont typeface="Arial" pitchFamily="34" charset="0"/>
              <a:buChar char="•"/>
            </a:pPr>
            <a:r>
              <a:rPr lang="en-GB" sz="2000" smtClean="0"/>
              <a:t>Advance the production frontier</a:t>
            </a:r>
          </a:p>
          <a:p>
            <a:pPr lvl="1">
              <a:buFont typeface="Arial" pitchFamily="34" charset="0"/>
              <a:buChar char="•"/>
            </a:pPr>
            <a:r>
              <a:rPr lang="en-US" sz="2000" smtClean="0"/>
              <a:t>Improve nutrition and food safety</a:t>
            </a:r>
          </a:p>
          <a:p>
            <a:pPr lvl="1">
              <a:buFont typeface="Arial" pitchFamily="34" charset="0"/>
              <a:buChar char="•"/>
            </a:pPr>
            <a:r>
              <a:rPr lang="en-GB" sz="2000" smtClean="0"/>
              <a:t>Transform key production systems</a:t>
            </a:r>
          </a:p>
          <a:p>
            <a:endParaRPr lang="en-US" sz="2400" dirty="0" smtClean="0"/>
          </a:p>
        </p:txBody>
      </p:sp>
      <p:pic>
        <p:nvPicPr>
          <p:cNvPr id="5" name="Picture 4" descr="Screen shot 2011-06-09 at 12.27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708275"/>
            <a:ext cx="3959225" cy="3673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64163" y="3141663"/>
            <a:ext cx="1871662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600"/>
              <a:t>Sudano-Sahelian Systems in WA (Ghana, Mali</a:t>
            </a:r>
            <a:r>
              <a:rPr lang="en-US" sz="1400"/>
              <a:t>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667625" y="3573463"/>
            <a:ext cx="1225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600"/>
              <a:t>Ethiopian Highlands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804025" y="4724400"/>
            <a:ext cx="18002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600"/>
              <a:t>Maize&amp; Livestock mixed Systems in ESA (Tanzania</a:t>
            </a:r>
          </a:p>
          <a:p>
            <a:pPr eaLnBrk="1" hangingPunct="1"/>
            <a:r>
              <a:rPr lang="en-US" sz="1600"/>
              <a:t>Malawi, Zambia)</a:t>
            </a:r>
          </a:p>
        </p:txBody>
      </p:sp>
      <p:sp>
        <p:nvSpPr>
          <p:cNvPr id="9" name="Right Arrow 8"/>
          <p:cNvSpPr/>
          <p:nvPr/>
        </p:nvSpPr>
        <p:spPr>
          <a:xfrm>
            <a:off x="4787900" y="5373688"/>
            <a:ext cx="1079500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44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362200" y="1219200"/>
            <a:ext cx="6629400" cy="533400"/>
          </a:xfrm>
          <a:solidFill>
            <a:srgbClr val="F6C798"/>
          </a:solidFill>
          <a:ln>
            <a:solidFill>
              <a:schemeClr val="accent1"/>
            </a:solidFill>
          </a:ln>
        </p:spPr>
        <p:txBody>
          <a:bodyPr/>
          <a:lstStyle/>
          <a:p>
            <a:pPr marL="0" lvl="0" algn="r" fontAlgn="base">
              <a:spcBef>
                <a:spcPct val="0"/>
              </a:spcBef>
              <a:spcAft>
                <a:spcPct val="0"/>
              </a:spcAft>
              <a:buClr>
                <a:srgbClr val="156734"/>
              </a:buClr>
            </a:pPr>
            <a:r>
              <a:rPr lang="en-US" sz="3200" dirty="0">
                <a:solidFill>
                  <a:srgbClr val="C00000"/>
                </a:solidFill>
                <a:latin typeface="Calibri"/>
              </a:rPr>
              <a:t>…is in line with </a:t>
            </a:r>
            <a:r>
              <a:rPr lang="en-US" sz="3200" dirty="0" err="1">
                <a:solidFill>
                  <a:srgbClr val="C00000"/>
                </a:solidFill>
                <a:latin typeface="Calibri"/>
              </a:rPr>
              <a:t>Humidtropics</a:t>
            </a:r>
            <a:r>
              <a:rPr lang="en-US" sz="3200" dirty="0">
                <a:solidFill>
                  <a:srgbClr val="C00000"/>
                </a:solidFill>
                <a:latin typeface="Calibri"/>
              </a:rPr>
              <a:t> </a:t>
            </a:r>
            <a:r>
              <a:rPr lang="en-US" sz="3200" dirty="0" smtClean="0">
                <a:solidFill>
                  <a:srgbClr val="C00000"/>
                </a:solidFill>
                <a:latin typeface="Calibri"/>
              </a:rPr>
              <a:t>CRP</a:t>
            </a:r>
            <a:endParaRPr lang="en-US" sz="3200" dirty="0">
              <a:solidFill>
                <a:srgbClr val="C0000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605372"/>
              </p:ext>
            </p:extLst>
          </p:nvPr>
        </p:nvGraphicFramePr>
        <p:xfrm>
          <a:off x="179388" y="1778000"/>
          <a:ext cx="8812211" cy="5080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9392"/>
                <a:gridCol w="2462464"/>
                <a:gridCol w="4820355"/>
              </a:tblGrid>
              <a:tr h="72013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Africa RISING Outputs</a:t>
                      </a:r>
                      <a:endParaRPr lang="en-US" sz="1800" dirty="0"/>
                    </a:p>
                  </a:txBody>
                  <a:tcPr marL="91432" marR="91432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Humidtropics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baseline="0" dirty="0" smtClean="0"/>
                        <a:t> Strategic research themes</a:t>
                      </a:r>
                      <a:r>
                        <a:rPr lang="en-US" sz="1800" dirty="0" smtClean="0"/>
                        <a:t> </a:t>
                      </a:r>
                      <a:endParaRPr lang="en-US" sz="1800" dirty="0"/>
                    </a:p>
                  </a:txBody>
                  <a:tcPr marL="91432" marR="91432" marT="45723" marB="457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Selected tools and methods common to both </a:t>
                      </a:r>
                      <a:r>
                        <a:rPr lang="en-US" sz="1800" dirty="0" err="1" smtClean="0"/>
                        <a:t>programmes</a:t>
                      </a:r>
                      <a:endParaRPr lang="en-US" sz="1800" dirty="0"/>
                    </a:p>
                  </a:txBody>
                  <a:tcPr marL="91432" marR="91432" marT="45723" marB="45723"/>
                </a:tc>
              </a:tr>
              <a:tr h="11506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RO1.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Situation analysis and program-wide synthesis</a:t>
                      </a:r>
                      <a:endParaRPr lang="en-US" sz="1600" dirty="0"/>
                    </a:p>
                  </a:txBody>
                  <a:tcPr marL="91432" marR="91432" marT="45723" marB="45723"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SRT1. Systems Analysis and Synthesis (includes M&amp;E)</a:t>
                      </a:r>
                      <a:endParaRPr lang="en-US" sz="1600" dirty="0"/>
                    </a:p>
                  </a:txBody>
                  <a:tcPr marL="91432" marR="91432" marT="45723" marB="45723"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Random selection of action and control sites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Action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area </a:t>
                      </a:r>
                      <a:r>
                        <a:rPr lang="en-U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characterisation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critical entry points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Visioning the outcomes of the R4D platforms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Base, mid and end line surveys</a:t>
                      </a:r>
                    </a:p>
                  </a:txBody>
                  <a:tcPr marL="91432" marR="91432" marT="45723" marB="45723"/>
                </a:tc>
              </a:tr>
              <a:tr h="10668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RO2.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Integrated systems improvement</a:t>
                      </a:r>
                      <a:endParaRPr lang="en-US" sz="1600" dirty="0"/>
                    </a:p>
                  </a:txBody>
                  <a:tcPr marL="91432" marR="91432" marT="45723" marB="45723"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SRT2.  Integrated Systems Improvement</a:t>
                      </a:r>
                      <a:endParaRPr lang="en-US" sz="1600" dirty="0"/>
                    </a:p>
                  </a:txBody>
                  <a:tcPr marL="91432" marR="91432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Trade-off analyses and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typologing</a:t>
                      </a:r>
                      <a:endParaRPr lang="en-US" sz="1600" dirty="0" smtClean="0"/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On-farm multi-location research campaigns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 addition and market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integration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Agroecological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intensification (GxExMxM1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framework)</a:t>
                      </a:r>
                      <a:endParaRPr lang="en-US" sz="1600" dirty="0"/>
                    </a:p>
                  </a:txBody>
                  <a:tcPr marL="91432" marR="91432" marT="45723" marB="45723"/>
                </a:tc>
              </a:tr>
              <a:tr h="10754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RO3.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Scaling and delivery</a:t>
                      </a:r>
                      <a:endParaRPr lang="en-US" sz="1600" dirty="0"/>
                    </a:p>
                  </a:txBody>
                  <a:tcPr marL="91432" marR="91432" marT="45723" marB="45723"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SRT3. Scaling and Institutional Innovation</a:t>
                      </a:r>
                      <a:endParaRPr lang="en-US" sz="1600" dirty="0"/>
                    </a:p>
                  </a:txBody>
                  <a:tcPr marL="91432" marR="91432" marT="45723" marB="45723"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Econometric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meta-modeling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Crop growth simulation models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Costed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templates for scaling by development investors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Validate scaling approaches for integrated systems</a:t>
                      </a:r>
                      <a:endParaRPr lang="en-US" sz="1600" dirty="0"/>
                    </a:p>
                  </a:txBody>
                  <a:tcPr marL="91432" marR="91432" marT="45723" marB="45723"/>
                </a:tc>
              </a:tr>
              <a:tr h="10668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RO4.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Monitoring and Evaluation</a:t>
                      </a:r>
                      <a:endParaRPr lang="en-US" sz="1600" dirty="0"/>
                    </a:p>
                  </a:txBody>
                  <a:tcPr marL="91432" marR="91432" marT="45723" marB="45723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1432" marR="91432" marT="45723" marB="45723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Validation of indicators and impact pathways</a:t>
                      </a:r>
                    </a:p>
                    <a:p>
                      <a:r>
                        <a:rPr lang="en-US" sz="1600" dirty="0" smtClean="0"/>
                        <a:t>Ex-ante assessment of outcomes, impacts, spillover</a:t>
                      </a:r>
                      <a:r>
                        <a:rPr lang="en-US" sz="1600" baseline="0" dirty="0" smtClean="0"/>
                        <a:t>s</a:t>
                      </a:r>
                    </a:p>
                    <a:p>
                      <a:r>
                        <a:rPr lang="en-US" sz="1600" baseline="0" dirty="0" smtClean="0"/>
                        <a:t>Assessment of nutrition and gender outcomes</a:t>
                      </a:r>
                    </a:p>
                    <a:p>
                      <a:r>
                        <a:rPr lang="en-US" sz="1600" baseline="0" dirty="0" smtClean="0"/>
                        <a:t>Target adoption and impact studies</a:t>
                      </a:r>
                      <a:endParaRPr lang="en-US" sz="1600" dirty="0"/>
                    </a:p>
                  </a:txBody>
                  <a:tcPr marL="91432" marR="91432" marT="45723" marB="4572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034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4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762123"/>
                </a:solidFill>
              </a:rPr>
              <a:t>What problems are we addressing?</a:t>
            </a: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152400" y="1905000"/>
            <a:ext cx="883920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2600" b="1" kern="0" dirty="0" smtClean="0">
                <a:solidFill>
                  <a:srgbClr val="156734"/>
                </a:solidFill>
              </a:rPr>
              <a:t>Situation analysis revealed several </a:t>
            </a:r>
            <a:r>
              <a:rPr lang="en-US" sz="2600" b="1" kern="0" dirty="0">
                <a:solidFill>
                  <a:srgbClr val="156734"/>
                </a:solidFill>
              </a:rPr>
              <a:t>indicators to low smallholder productivity:</a:t>
            </a:r>
            <a:endParaRPr lang="en-US" sz="2600" b="1" kern="0" dirty="0" smtClean="0">
              <a:solidFill>
                <a:srgbClr val="156734"/>
              </a:solidFill>
            </a:endParaRP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600" kern="0" dirty="0" smtClean="0">
                <a:solidFill>
                  <a:srgbClr val="F79646">
                    <a:lumMod val="75000"/>
                  </a:srgbClr>
                </a:solidFill>
              </a:rPr>
              <a:t>Poor agronomic practices (planting periods, spacing, weeding, IPM, crop mixtures, pre-harvest technologies)</a:t>
            </a:r>
          </a:p>
          <a:p>
            <a:pPr marL="1085850" lvl="1" indent="-342900" eaLnBrk="1" hangingPunct="1">
              <a:buFont typeface="Arial" pitchFamily="34" charset="0"/>
              <a:buChar char="•"/>
              <a:defRPr/>
            </a:pPr>
            <a:r>
              <a:rPr lang="en-US" sz="2000" kern="0" dirty="0" smtClean="0">
                <a:solidFill>
                  <a:srgbClr val="8064A2">
                    <a:lumMod val="75000"/>
                  </a:srgbClr>
                </a:solidFill>
              </a:rPr>
              <a:t>Variable and high crop yield gaps (average 30% of potential yield)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600" kern="0" dirty="0" smtClean="0">
                <a:solidFill>
                  <a:srgbClr val="F79646">
                    <a:lumMod val="75000"/>
                  </a:srgbClr>
                </a:solidFill>
              </a:rPr>
              <a:t>Poor post-harvest  management (value addition, storage &amp; utilization, agro-processing)</a:t>
            </a:r>
          </a:p>
          <a:p>
            <a:pPr marL="1085850" lvl="1" indent="-342900" eaLnBrk="1" hangingPunct="1">
              <a:buFont typeface="Arial" pitchFamily="34" charset="0"/>
              <a:buChar char="•"/>
              <a:defRPr/>
            </a:pPr>
            <a:r>
              <a:rPr lang="en-US" sz="2000" kern="0" dirty="0" smtClean="0">
                <a:solidFill>
                  <a:srgbClr val="8064A2">
                    <a:lumMod val="75000"/>
                  </a:srgbClr>
                </a:solidFill>
              </a:rPr>
              <a:t>Very high harvest product losses (up to 40%)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600" kern="0" dirty="0" smtClean="0">
                <a:solidFill>
                  <a:srgbClr val="F79646">
                    <a:lumMod val="75000"/>
                  </a:srgbClr>
                </a:solidFill>
              </a:rPr>
              <a:t>Poor conservation of natural resources</a:t>
            </a:r>
          </a:p>
          <a:p>
            <a:pPr marL="1085850" lvl="1" indent="-342900" eaLnBrk="1" hangingPunct="1">
              <a:buFont typeface="Arial" pitchFamily="34" charset="0"/>
              <a:buChar char="•"/>
              <a:defRPr/>
            </a:pPr>
            <a:r>
              <a:rPr lang="en-US" sz="2000" kern="0" dirty="0" smtClean="0">
                <a:solidFill>
                  <a:srgbClr val="8064A2">
                    <a:lumMod val="75000"/>
                  </a:srgbClr>
                </a:solidFill>
              </a:rPr>
              <a:t>High resource degradation</a:t>
            </a:r>
          </a:p>
          <a:p>
            <a:pPr marL="1085850" lvl="1" indent="-342900" eaLnBrk="1" hangingPunct="1">
              <a:buFont typeface="Arial" pitchFamily="34" charset="0"/>
              <a:buChar char="•"/>
              <a:defRPr/>
            </a:pPr>
            <a:r>
              <a:rPr lang="en-US" sz="2000" kern="0" dirty="0" smtClean="0">
                <a:solidFill>
                  <a:srgbClr val="8064A2">
                    <a:lumMod val="75000"/>
                  </a:srgbClr>
                </a:solidFill>
              </a:rPr>
              <a:t>Low </a:t>
            </a:r>
            <a:r>
              <a:rPr lang="en-US" sz="2000" kern="0" dirty="0">
                <a:solidFill>
                  <a:srgbClr val="8064A2">
                    <a:lumMod val="75000"/>
                  </a:srgbClr>
                </a:solidFill>
              </a:rPr>
              <a:t>use of external inputs (as low as 3% fertilizer usage</a:t>
            </a:r>
            <a:r>
              <a:rPr lang="en-US" sz="2000" kern="0" dirty="0" smtClean="0">
                <a:solidFill>
                  <a:srgbClr val="8064A2">
                    <a:lumMod val="75000"/>
                  </a:srgb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3940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762123"/>
                </a:solidFill>
              </a:rPr>
              <a:t>What problems are we addressing?</a:t>
            </a: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152400" y="2078038"/>
            <a:ext cx="89916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2600" b="1" kern="0" dirty="0" smtClean="0">
                <a:solidFill>
                  <a:srgbClr val="156734"/>
                </a:solidFill>
              </a:rPr>
              <a:t>Situation analysis revealed several </a:t>
            </a:r>
            <a:r>
              <a:rPr lang="en-US" sz="2600" b="1" kern="0" dirty="0">
                <a:solidFill>
                  <a:srgbClr val="156734"/>
                </a:solidFill>
              </a:rPr>
              <a:t>indicators to low smallholder productivity</a:t>
            </a:r>
            <a:r>
              <a:rPr lang="en-US" sz="2600" b="1" kern="0" dirty="0" smtClean="0">
                <a:solidFill>
                  <a:srgbClr val="156734"/>
                </a:solidFill>
              </a:rPr>
              <a:t>: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600" kern="0" dirty="0" smtClean="0">
                <a:solidFill>
                  <a:srgbClr val="F79646">
                    <a:lumMod val="75000"/>
                  </a:srgbClr>
                </a:solidFill>
              </a:rPr>
              <a:t>Lack of appropriate seed (crops and forages):-tolerant to draught, pests, diseases; variety diversification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600" kern="0" dirty="0" smtClean="0">
                <a:solidFill>
                  <a:srgbClr val="F79646">
                    <a:lumMod val="75000"/>
                  </a:srgbClr>
                </a:solidFill>
              </a:rPr>
              <a:t>Livestock management (knowledge gaps, inadequate feeds (quantity and quality), poor feed processing)</a:t>
            </a:r>
          </a:p>
          <a:p>
            <a:pPr marL="1085850" lvl="1" indent="-342900" eaLnBrk="1" hangingPunct="1">
              <a:buFont typeface="Arial" pitchFamily="34" charset="0"/>
              <a:buChar char="•"/>
              <a:defRPr/>
            </a:pPr>
            <a:r>
              <a:rPr lang="en-US" kern="0" dirty="0" smtClean="0">
                <a:solidFill>
                  <a:srgbClr val="8064A2">
                    <a:lumMod val="75000"/>
                  </a:srgbClr>
                </a:solidFill>
              </a:rPr>
              <a:t>Under fed livestock  (only 65% of the feed needs met under best conditions) and seasonal feed variations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600" kern="0" dirty="0" smtClean="0">
                <a:solidFill>
                  <a:srgbClr val="F79646">
                    <a:lumMod val="75000"/>
                  </a:srgbClr>
                </a:solidFill>
              </a:rPr>
              <a:t>Poor market access: organizational, opportunities, niches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600" kern="0" dirty="0" smtClean="0">
                <a:solidFill>
                  <a:srgbClr val="F79646">
                    <a:lumMod val="75000"/>
                  </a:srgbClr>
                </a:solidFill>
              </a:rPr>
              <a:t>Lack of capacity building, information and communication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en-US" sz="2600" kern="0" dirty="0" smtClean="0">
                <a:solidFill>
                  <a:srgbClr val="F79646">
                    <a:lumMod val="75000"/>
                  </a:srgbClr>
                </a:solidFill>
              </a:rPr>
              <a:t>Institutions: innovation platforms, farmer organizations, networks</a:t>
            </a:r>
          </a:p>
        </p:txBody>
      </p:sp>
    </p:spTree>
    <p:extLst>
      <p:ext uri="{BB962C8B-B14F-4D97-AF65-F5344CB8AC3E}">
        <p14:creationId xmlns:p14="http://schemas.microsoft.com/office/powerpoint/2010/main" val="391427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219200"/>
            <a:ext cx="9144000" cy="838200"/>
          </a:xfrm>
        </p:spPr>
        <p:txBody>
          <a:bodyPr>
            <a:normAutofit fontScale="92500"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How are we solving these problem?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11560" y="1875355"/>
            <a:ext cx="7920879" cy="4754045"/>
            <a:chOff x="611560" y="1832400"/>
            <a:chExt cx="7920879" cy="4754045"/>
          </a:xfrm>
        </p:grpSpPr>
        <p:sp>
          <p:nvSpPr>
            <p:cNvPr id="4" name="Parallelogram 3"/>
            <p:cNvSpPr/>
            <p:nvPr/>
          </p:nvSpPr>
          <p:spPr>
            <a:xfrm>
              <a:off x="1600200" y="2111578"/>
              <a:ext cx="5401786" cy="4167094"/>
            </a:xfrm>
            <a:prstGeom prst="parallelogram">
              <a:avLst/>
            </a:prstGeom>
            <a:solidFill>
              <a:srgbClr val="92D05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Parallelogram 4"/>
            <p:cNvSpPr/>
            <p:nvPr/>
          </p:nvSpPr>
          <p:spPr>
            <a:xfrm>
              <a:off x="1671172" y="2142124"/>
              <a:ext cx="5330814" cy="3879904"/>
            </a:xfrm>
            <a:prstGeom prst="parallelogram">
              <a:avLst/>
            </a:prstGeom>
            <a:solidFill>
              <a:srgbClr val="92D05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Parallelogram 5"/>
            <p:cNvSpPr/>
            <p:nvPr/>
          </p:nvSpPr>
          <p:spPr>
            <a:xfrm>
              <a:off x="1769962" y="2213978"/>
              <a:ext cx="5232024" cy="3434394"/>
            </a:xfrm>
            <a:prstGeom prst="parallelogram">
              <a:avLst/>
            </a:prstGeom>
            <a:solidFill>
              <a:srgbClr val="92D05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Parallelogram 6"/>
            <p:cNvSpPr/>
            <p:nvPr/>
          </p:nvSpPr>
          <p:spPr>
            <a:xfrm>
              <a:off x="1850052" y="2312486"/>
              <a:ext cx="5151933" cy="2938662"/>
            </a:xfrm>
            <a:prstGeom prst="parallelogram">
              <a:avLst/>
            </a:prstGeom>
            <a:solidFill>
              <a:srgbClr val="92D05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Parallelogram 7"/>
            <p:cNvSpPr/>
            <p:nvPr/>
          </p:nvSpPr>
          <p:spPr>
            <a:xfrm>
              <a:off x="1907704" y="2210163"/>
              <a:ext cx="5150718" cy="2776082"/>
            </a:xfrm>
            <a:prstGeom prst="parallelogram">
              <a:avLst/>
            </a:prstGeom>
            <a:solidFill>
              <a:srgbClr val="92D05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Parallelogram 8"/>
            <p:cNvSpPr/>
            <p:nvPr/>
          </p:nvSpPr>
          <p:spPr>
            <a:xfrm>
              <a:off x="1981200" y="2224416"/>
              <a:ext cx="5069637" cy="2450142"/>
            </a:xfrm>
            <a:prstGeom prst="parallelogram">
              <a:avLst/>
            </a:prstGeom>
            <a:solidFill>
              <a:srgbClr val="92D05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Parallelogram 9"/>
            <p:cNvSpPr/>
            <p:nvPr/>
          </p:nvSpPr>
          <p:spPr>
            <a:xfrm>
              <a:off x="2057399" y="2249830"/>
              <a:ext cx="4993437" cy="2203015"/>
            </a:xfrm>
            <a:prstGeom prst="parallelogram">
              <a:avLst/>
            </a:prstGeom>
            <a:solidFill>
              <a:srgbClr val="92D05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Parallelogram 10"/>
            <p:cNvSpPr/>
            <p:nvPr/>
          </p:nvSpPr>
          <p:spPr>
            <a:xfrm>
              <a:off x="2209801" y="2188092"/>
              <a:ext cx="4841036" cy="1706263"/>
            </a:xfrm>
            <a:prstGeom prst="parallelogram">
              <a:avLst/>
            </a:prstGeom>
            <a:solidFill>
              <a:srgbClr val="92D05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 smtClean="0">
                <a:solidFill>
                  <a:schemeClr val="tx1"/>
                </a:solidFill>
              </a:endParaRPr>
            </a:p>
            <a:p>
              <a:pPr algn="ctr"/>
              <a:endParaRPr lang="en-GB" sz="1400" dirty="0">
                <a:solidFill>
                  <a:schemeClr val="tx1"/>
                </a:solidFill>
              </a:endParaRPr>
            </a:p>
            <a:p>
              <a:pPr algn="ctr"/>
              <a:endParaRPr lang="en-GB" sz="1400" dirty="0" smtClean="0">
                <a:solidFill>
                  <a:schemeClr val="tx1"/>
                </a:solidFill>
              </a:endParaRPr>
            </a:p>
            <a:p>
              <a:pPr algn="ctr"/>
              <a:endParaRPr lang="en-GB" sz="1400" dirty="0">
                <a:solidFill>
                  <a:schemeClr val="tx1"/>
                </a:solidFill>
              </a:endParaRPr>
            </a:p>
            <a:p>
              <a:pPr algn="ctr"/>
              <a:endParaRPr lang="en-GB" sz="1400" dirty="0" smtClean="0">
                <a:solidFill>
                  <a:schemeClr val="tx1"/>
                </a:solidFill>
              </a:endParaRPr>
            </a:p>
            <a:p>
              <a:pPr algn="ctr"/>
              <a:endParaRPr lang="en-GB" sz="1400" dirty="0">
                <a:solidFill>
                  <a:schemeClr val="tx1"/>
                </a:solidFill>
              </a:endParaRPr>
            </a:p>
            <a:p>
              <a:pPr algn="ctr"/>
              <a:endParaRPr lang="en-GB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WP Linking farmers to markets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2" name="Parallelogram 11"/>
            <p:cNvSpPr/>
            <p:nvPr/>
          </p:nvSpPr>
          <p:spPr>
            <a:xfrm>
              <a:off x="2285999" y="2111578"/>
              <a:ext cx="4764837" cy="1393622"/>
            </a:xfrm>
            <a:prstGeom prst="parallelogram">
              <a:avLst/>
            </a:prstGeom>
            <a:solidFill>
              <a:srgbClr val="92D05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699792" y="5805264"/>
              <a:ext cx="2971800" cy="3183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RO1  Characterization and synthesis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32760" y="5477530"/>
              <a:ext cx="1943096" cy="3949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WP Crop management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19400" y="5039118"/>
              <a:ext cx="2921690" cy="4008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               </a:t>
              </a:r>
            </a:p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WP Livestock and land management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059832" y="4869160"/>
              <a:ext cx="2317314" cy="3183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WP  </a:t>
              </a:r>
              <a:r>
                <a:rPr lang="en-US" sz="1400" dirty="0" err="1" smtClean="0">
                  <a:solidFill>
                    <a:schemeClr val="tx1"/>
                  </a:solidFill>
                </a:rPr>
                <a:t>Mycotoxin</a:t>
              </a:r>
              <a:r>
                <a:rPr lang="en-US" sz="1400" dirty="0" smtClean="0">
                  <a:solidFill>
                    <a:schemeClr val="tx1"/>
                  </a:solidFill>
                </a:rPr>
                <a:t> management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276600" y="3505200"/>
              <a:ext cx="2393514" cy="3183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WP Post-harvest handling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336101" y="4058275"/>
              <a:ext cx="2053221" cy="3183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WP Vegetable integration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276600" y="3750734"/>
              <a:ext cx="2374202" cy="3211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WP Poultry husbandry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762763" y="1981200"/>
              <a:ext cx="1757861" cy="39665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             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smtClean="0">
                  <a:solidFill>
                    <a:schemeClr val="tx1"/>
                  </a:solidFill>
                </a:rPr>
                <a:t>        </a:t>
              </a: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   </a:t>
              </a:r>
            </a:p>
            <a:p>
              <a:pPr algn="ctr"/>
              <a:endParaRPr lang="en-US" sz="1400" dirty="0" smtClean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RO3  Scaling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6300590" y="5725614"/>
              <a:ext cx="2231849" cy="859771"/>
            </a:xfrm>
            <a:prstGeom prst="ellipse">
              <a:avLst/>
            </a:prstGeom>
            <a:solidFill>
              <a:srgbClr val="FFC000">
                <a:alpha val="80000"/>
              </a:srgbClr>
            </a:solidFill>
            <a:ln>
              <a:solidFill>
                <a:schemeClr val="accent4">
                  <a:lumMod val="75000"/>
                  <a:alpha val="9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Development partners, R4D platforms, farmer groups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2" name="Up Arrow 21"/>
            <p:cNvSpPr/>
            <p:nvPr/>
          </p:nvSpPr>
          <p:spPr>
            <a:xfrm>
              <a:off x="611560" y="3501008"/>
              <a:ext cx="302840" cy="2376264"/>
            </a:xfrm>
            <a:prstGeom prst="upArrow">
              <a:avLst/>
            </a:prstGeom>
            <a:solidFill>
              <a:srgbClr val="92D050">
                <a:alpha val="80000"/>
              </a:srgb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Down Arrow 22"/>
            <p:cNvSpPr/>
            <p:nvPr/>
          </p:nvSpPr>
          <p:spPr>
            <a:xfrm>
              <a:off x="1081938" y="3501009"/>
              <a:ext cx="365862" cy="2376264"/>
            </a:xfrm>
            <a:prstGeom prst="downArrow">
              <a:avLst/>
            </a:prstGeom>
            <a:solidFill>
              <a:srgbClr val="92D050">
                <a:alpha val="80000"/>
              </a:srgb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6589754" y="2438400"/>
              <a:ext cx="954046" cy="2872378"/>
            </a:xfrm>
            <a:prstGeom prst="straightConnector1">
              <a:avLst/>
            </a:prstGeom>
            <a:ln w="139700" cap="flat" cmpd="sng">
              <a:solidFill>
                <a:srgbClr val="92D050">
                  <a:alpha val="78000"/>
                </a:srgbClr>
              </a:solidFill>
              <a:bevel/>
              <a:headEnd type="none" w="med" len="med"/>
              <a:tailEnd type="triangle" w="med" len="med"/>
            </a:ln>
            <a:effectLst>
              <a:glow rad="12700">
                <a:srgbClr val="156734">
                  <a:alpha val="99000"/>
                </a:srgbClr>
              </a:glow>
              <a:softEdge rad="1270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urved Left Arrow 24"/>
            <p:cNvSpPr/>
            <p:nvPr/>
          </p:nvSpPr>
          <p:spPr>
            <a:xfrm rot="20267943">
              <a:off x="6452790" y="1832400"/>
              <a:ext cx="1264527" cy="3982339"/>
            </a:xfrm>
            <a:prstGeom prst="curvedLeftArrow">
              <a:avLst>
                <a:gd name="adj1" fmla="val 12603"/>
                <a:gd name="adj2" fmla="val 47832"/>
                <a:gd name="adj3" fmla="val 26095"/>
              </a:avLst>
            </a:prstGeom>
            <a:solidFill>
              <a:srgbClr val="00B0F0">
                <a:alpha val="75000"/>
              </a:srgb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543800" y="1981200"/>
              <a:ext cx="870038" cy="533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Markets 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85422" y="5270327"/>
              <a:ext cx="870038" cy="58964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Farm</a:t>
              </a:r>
              <a:r>
                <a:rPr lang="en-US" sz="1400" dirty="0" smtClean="0">
                  <a:solidFill>
                    <a:schemeClr val="tx1"/>
                  </a:solidFill>
                </a:rPr>
                <a:t> 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8" name="Arc 27"/>
            <p:cNvSpPr/>
            <p:nvPr/>
          </p:nvSpPr>
          <p:spPr>
            <a:xfrm flipV="1">
              <a:off x="5670114" y="6036344"/>
              <a:ext cx="730685" cy="550101"/>
            </a:xfrm>
            <a:prstGeom prst="arc">
              <a:avLst>
                <a:gd name="adj1" fmla="val 8835514"/>
                <a:gd name="adj2" fmla="val 21115048"/>
              </a:avLst>
            </a:prstGeom>
            <a:ln w="76200">
              <a:gradFill>
                <a:gsLst>
                  <a:gs pos="0">
                    <a:srgbClr val="00B0F0"/>
                  </a:gs>
                  <a:gs pos="100000">
                    <a:srgbClr val="00B0F0">
                      <a:lumMod val="89000"/>
                    </a:srgbClr>
                  </a:gs>
                </a:gsLst>
                <a:lin ang="5400000" scaled="0"/>
              </a:gradFill>
              <a:headEnd type="triangle" w="med" len="med"/>
              <a:tailEnd type="none" w="med" len="med"/>
            </a:ln>
            <a:effectLst>
              <a:glow rad="38100">
                <a:schemeClr val="accent4">
                  <a:lumMod val="75000"/>
                </a:schemeClr>
              </a:glow>
              <a:outerShdw dist="50800" sx="1000" sy="1000" algn="ctr" rotWithShape="0">
                <a:srgbClr val="000000"/>
              </a:outerShdw>
            </a:effectLst>
            <a:scene3d>
              <a:camera prst="orthographicFront"/>
              <a:lightRig rig="threePt" dir="t"/>
            </a:scene3d>
            <a:sp3d contourW="12700">
              <a:contourClr>
                <a:schemeClr val="accent4">
                  <a:lumMod val="75000"/>
                </a:schemeClr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12160" y="2348880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RCTs</a:t>
              </a:r>
              <a:endParaRPr lang="en-US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57200" y="4419600"/>
            <a:ext cx="12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Integration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264664" y="6441686"/>
            <a:ext cx="2910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Babati</a:t>
            </a:r>
            <a:r>
              <a:rPr lang="en-US" dirty="0"/>
              <a:t> concept of integration</a:t>
            </a: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Placeholder 1"/>
          <p:cNvSpPr>
            <a:spLocks noGrp="1"/>
          </p:cNvSpPr>
          <p:nvPr>
            <p:ph type="body" sz="quarter" idx="12"/>
          </p:nvPr>
        </p:nvSpPr>
        <p:spPr bwMode="auto">
          <a:xfrm>
            <a:off x="457200" y="2514600"/>
            <a:ext cx="8362950" cy="403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Random testing of farmer-prioritised technologies to assess HH typology-based adaption and aggregated impact</a:t>
            </a:r>
          </a:p>
          <a:p>
            <a:r>
              <a:rPr lang="en-US" smtClean="0"/>
              <a:t>Multi-stakeholder engagement as a means of scaling and adoption</a:t>
            </a:r>
          </a:p>
          <a:p>
            <a:r>
              <a:rPr lang="en-US" smtClean="0"/>
              <a:t>Transmit the lessons learned by the project to the wider research and development community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457200" y="1295400"/>
            <a:ext cx="8610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Current activities and next </a:t>
            </a:r>
            <a:r>
              <a:rPr lang="en-US" dirty="0" smtClean="0">
                <a:solidFill>
                  <a:srgbClr val="C00000"/>
                </a:solidFill>
              </a:rPr>
              <a:t>steps</a:t>
            </a:r>
          </a:p>
        </p:txBody>
      </p:sp>
    </p:spTree>
    <p:extLst>
      <p:ext uri="{BB962C8B-B14F-4D97-AF65-F5344CB8AC3E}">
        <p14:creationId xmlns:p14="http://schemas.microsoft.com/office/powerpoint/2010/main" val="2503157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23850" y="1268413"/>
            <a:ext cx="8569325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Crop-Soil-Livestock integration in </a:t>
            </a:r>
            <a:r>
              <a:rPr lang="en-US" sz="3600" dirty="0" err="1" smtClean="0">
                <a:solidFill>
                  <a:srgbClr val="FF0000"/>
                </a:solidFill>
              </a:rPr>
              <a:t>Babati</a:t>
            </a:r>
            <a:r>
              <a:rPr lang="en-US" sz="3600" dirty="0" smtClean="0">
                <a:solidFill>
                  <a:srgbClr val="FF0000"/>
                </a:solidFill>
              </a:rPr>
              <a:t> district: </a:t>
            </a:r>
            <a:r>
              <a:rPr lang="en-US" sz="3200" u="sng" dirty="0" smtClean="0">
                <a:solidFill>
                  <a:srgbClr val="FF0000"/>
                </a:solidFill>
              </a:rPr>
              <a:t>A n example of  fodder and feed – led SI research </a:t>
            </a:r>
            <a:endParaRPr lang="en-US" sz="3200" u="sng" dirty="0">
              <a:solidFill>
                <a:srgbClr val="FF0000"/>
              </a:solidFill>
            </a:endParaRPr>
          </a:p>
        </p:txBody>
      </p:sp>
      <p:sp>
        <p:nvSpPr>
          <p:cNvPr id="12291" name="TextBox 1"/>
          <p:cNvSpPr txBox="1">
            <a:spLocks noChangeArrowheads="1"/>
          </p:cNvSpPr>
          <p:nvPr/>
        </p:nvSpPr>
        <p:spPr bwMode="auto">
          <a:xfrm>
            <a:off x="395288" y="2420938"/>
            <a:ext cx="8497887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dirty="0"/>
          </a:p>
          <a:p>
            <a:pPr eaLnBrk="1" hangingPunct="1"/>
            <a:r>
              <a:rPr lang="en-US" sz="2400" b="1" dirty="0"/>
              <a:t>Objectives:</a:t>
            </a:r>
          </a:p>
          <a:p>
            <a:pPr eaLnBrk="1" hangingPunct="1"/>
            <a:endParaRPr lang="en-US" sz="2400" dirty="0"/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400" dirty="0"/>
              <a:t>Utilize the introduction of exotic diary fodder and feed crops as drivers of sustainable intensification of crop livestock systems.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endParaRPr lang="en-US" sz="2400" dirty="0"/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400" dirty="0"/>
              <a:t>Enhance the recycling of crop residues through feed processing technologies</a:t>
            </a:r>
          </a:p>
        </p:txBody>
      </p:sp>
    </p:spTree>
    <p:extLst>
      <p:ext uri="{BB962C8B-B14F-4D97-AF65-F5344CB8AC3E}">
        <p14:creationId xmlns:p14="http://schemas.microsoft.com/office/powerpoint/2010/main" val="143457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Placeholder 1"/>
          <p:cNvSpPr>
            <a:spLocks noGrp="1"/>
          </p:cNvSpPr>
          <p:nvPr>
            <p:ph type="body" sz="quarter" idx="12"/>
          </p:nvPr>
        </p:nvSpPr>
        <p:spPr bwMode="auto">
          <a:xfrm>
            <a:off x="457200" y="2276475"/>
            <a:ext cx="8147050" cy="4276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Situation analysis using FEAST</a:t>
            </a:r>
          </a:p>
          <a:p>
            <a:r>
              <a:rPr lang="en-US" smtClean="0"/>
              <a:t>Prioritisation of Entry points based on ability to: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smtClean="0"/>
              <a:t>Increase feed quantity and quality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smtClean="0"/>
              <a:t>Increase soil fertility through BNF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smtClean="0"/>
              <a:t>Minimise degradation – reduce soil loss</a:t>
            </a:r>
          </a:p>
          <a:p>
            <a:r>
              <a:rPr lang="en-US" smtClean="0"/>
              <a:t>Validate prioritised technologies (research outputs)</a:t>
            </a:r>
          </a:p>
          <a:p>
            <a:r>
              <a:rPr lang="en-US" smtClean="0"/>
              <a:t>Plan scaling (outcomes)</a:t>
            </a:r>
          </a:p>
          <a:p>
            <a:pPr lvl="1">
              <a:buFont typeface="Wingdings" pitchFamily="2" charset="2"/>
              <a:buNone/>
            </a:pPr>
            <a:endParaRPr lang="en-US" smtClean="0"/>
          </a:p>
          <a:p>
            <a:pPr lvl="1">
              <a:buFont typeface="Wingdings" pitchFamily="2" charset="2"/>
              <a:buNone/>
            </a:pPr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</p:txBody>
      </p:sp>
      <p:sp>
        <p:nvSpPr>
          <p:cNvPr id="13315" name="Text Placeholder 2"/>
          <p:cNvSpPr>
            <a:spLocks noGrp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Research Sequencing</a:t>
            </a:r>
          </a:p>
        </p:txBody>
      </p:sp>
    </p:spTree>
    <p:extLst>
      <p:ext uri="{BB962C8B-B14F-4D97-AF65-F5344CB8AC3E}">
        <p14:creationId xmlns:p14="http://schemas.microsoft.com/office/powerpoint/2010/main" val="6556635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5"/>
  <p:tag name="TPFULLVERSION" val="5.3.1.3337"/>
  <p:tag name="PPTVERSION" val="14"/>
  <p:tag name="TPOS" val="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449</TotalTime>
  <Words>1106</Words>
  <Application>Microsoft Office PowerPoint</Application>
  <PresentationFormat>On-screen Show (4:3)</PresentationFormat>
  <Paragraphs>176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AfricaRISING_presentation_template_Global</vt:lpstr>
      <vt:lpstr>1_Custom Design</vt:lpstr>
      <vt:lpstr>1_AfricaRISING_presentation_template_Global</vt:lpstr>
      <vt:lpstr>2_Custom Design</vt:lpstr>
      <vt:lpstr>PowerPoint Presentation</vt:lpstr>
      <vt:lpstr>PowerPoint Presentation</vt:lpstr>
      <vt:lpstr>PowerPoint Presentation</vt:lpstr>
      <vt:lpstr>What problems are we addressing?</vt:lpstr>
      <vt:lpstr>What problems are we addressing?</vt:lpstr>
      <vt:lpstr>PowerPoint Presentation</vt:lpstr>
      <vt:lpstr>PowerPoint Presentation</vt:lpstr>
      <vt:lpstr>PowerPoint Presentation</vt:lpstr>
      <vt:lpstr>PowerPoint Presentation</vt:lpstr>
      <vt:lpstr>Achievements to date:  Results from situation analysis 1. The systems are dominated by crop production</vt:lpstr>
      <vt:lpstr>2. The cattle are hungry and the land is degrading </vt:lpstr>
      <vt:lpstr>Prioritized intervention niches</vt:lpstr>
      <vt:lpstr>PowerPoint Presentation</vt:lpstr>
      <vt:lpstr>PowerPoint Presentation</vt:lpstr>
      <vt:lpstr>Africa Research in Sustainable Intensification for the Next Generation africa-rising.net</vt:lpstr>
    </vt:vector>
  </TitlesOfParts>
  <Company>IITA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IZELEDON</dc:creator>
  <cp:lastModifiedBy>Lukuyu, Ben (ILRI)</cp:lastModifiedBy>
  <cp:revision>13</cp:revision>
  <cp:lastPrinted>2011-10-06T11:45:23Z</cp:lastPrinted>
  <dcterms:created xsi:type="dcterms:W3CDTF">2014-03-12T08:14:19Z</dcterms:created>
  <dcterms:modified xsi:type="dcterms:W3CDTF">2014-03-14T11:36:14Z</dcterms:modified>
</cp:coreProperties>
</file>